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0"/>
  </p:notesMasterIdLst>
  <p:handoutMasterIdLst>
    <p:handoutMasterId r:id="rId51"/>
  </p:handoutMasterIdLst>
  <p:sldIdLst>
    <p:sldId id="4474" r:id="rId5"/>
    <p:sldId id="2076138638" r:id="rId6"/>
    <p:sldId id="4483" r:id="rId7"/>
    <p:sldId id="2076138637" r:id="rId8"/>
    <p:sldId id="2076138576" r:id="rId9"/>
    <p:sldId id="1831" r:id="rId10"/>
    <p:sldId id="2076138648" r:id="rId11"/>
    <p:sldId id="4628" r:id="rId12"/>
    <p:sldId id="256" r:id="rId13"/>
    <p:sldId id="2076138647" r:id="rId14"/>
    <p:sldId id="4581" r:id="rId15"/>
    <p:sldId id="2076138639" r:id="rId16"/>
    <p:sldId id="2076138649" r:id="rId17"/>
    <p:sldId id="2076138641" r:id="rId18"/>
    <p:sldId id="2076138650" r:id="rId19"/>
    <p:sldId id="2076138651" r:id="rId20"/>
    <p:sldId id="2076138642" r:id="rId21"/>
    <p:sldId id="2076138652" r:id="rId22"/>
    <p:sldId id="2076138673" r:id="rId23"/>
    <p:sldId id="4582" r:id="rId24"/>
    <p:sldId id="2076138653" r:id="rId25"/>
    <p:sldId id="2076138658" r:id="rId26"/>
    <p:sldId id="2076138674" r:id="rId27"/>
    <p:sldId id="2076138654" r:id="rId28"/>
    <p:sldId id="2076138655" r:id="rId29"/>
    <p:sldId id="2076138643" r:id="rId30"/>
    <p:sldId id="2076138656" r:id="rId31"/>
    <p:sldId id="2076138657" r:id="rId32"/>
    <p:sldId id="2076138663" r:id="rId33"/>
    <p:sldId id="2076138660" r:id="rId34"/>
    <p:sldId id="2076138659" r:id="rId35"/>
    <p:sldId id="2076138661" r:id="rId36"/>
    <p:sldId id="2076138662" r:id="rId37"/>
    <p:sldId id="2076138640" r:id="rId38"/>
    <p:sldId id="2076138644" r:id="rId39"/>
    <p:sldId id="2076138664" r:id="rId40"/>
    <p:sldId id="2076138665" r:id="rId41"/>
    <p:sldId id="2076138671" r:id="rId42"/>
    <p:sldId id="2076138666" r:id="rId43"/>
    <p:sldId id="2076138645" r:id="rId44"/>
    <p:sldId id="2076138672" r:id="rId45"/>
    <p:sldId id="2076138668" r:id="rId46"/>
    <p:sldId id="2076138669" r:id="rId47"/>
    <p:sldId id="2076138646" r:id="rId48"/>
    <p:sldId id="4505" r:id="rId4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37"/>
            <p14:sldId id="2076138576"/>
            <p14:sldId id="1831"/>
            <p14:sldId id="2076138648"/>
            <p14:sldId id="4628"/>
            <p14:sldId id="256"/>
            <p14:sldId id="2076138647"/>
            <p14:sldId id="4581"/>
            <p14:sldId id="2076138639"/>
            <p14:sldId id="2076138649"/>
            <p14:sldId id="2076138641"/>
            <p14:sldId id="2076138650"/>
            <p14:sldId id="2076138651"/>
            <p14:sldId id="2076138642"/>
            <p14:sldId id="2076138652"/>
            <p14:sldId id="2076138673"/>
            <p14:sldId id="4582"/>
            <p14:sldId id="2076138653"/>
            <p14:sldId id="2076138658"/>
            <p14:sldId id="2076138674"/>
            <p14:sldId id="2076138654"/>
            <p14:sldId id="2076138655"/>
            <p14:sldId id="2076138643"/>
            <p14:sldId id="2076138656"/>
            <p14:sldId id="2076138657"/>
            <p14:sldId id="2076138663"/>
            <p14:sldId id="2076138660"/>
            <p14:sldId id="2076138659"/>
            <p14:sldId id="2076138661"/>
            <p14:sldId id="2076138662"/>
            <p14:sldId id="2076138640"/>
            <p14:sldId id="2076138644"/>
            <p14:sldId id="2076138664"/>
            <p14:sldId id="2076138665"/>
            <p14:sldId id="2076138671"/>
            <p14:sldId id="2076138666"/>
            <p14:sldId id="2076138645"/>
            <p14:sldId id="2076138672"/>
            <p14:sldId id="2076138668"/>
            <p14:sldId id="2076138669"/>
            <p14:sldId id="2076138646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75" d="100"/>
          <a:sy n="75" d="100"/>
        </p:scale>
        <p:origin x="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49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4/27/2022 2:26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59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3" r:id="rId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PBIE-Authoring-And-Custo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docs.microsoft.com/en-us/javascript/api/overview/powerbi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0D-5FD7-619C-449B-DD8913BC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powerbi.js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8A43-E785-0F35-05FC-B5DF26572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Demo01 registers a handler for all supported events</a:t>
            </a:r>
          </a:p>
          <a:p>
            <a:pPr lvl="1"/>
            <a:r>
              <a:rPr lang="en-US" dirty="0"/>
              <a:t>Great resource to gain better understand of which actions fire specific events</a:t>
            </a:r>
          </a:p>
          <a:p>
            <a:pPr lvl="1"/>
            <a:r>
              <a:rPr lang="en-US" dirty="0"/>
              <a:t>Event arguments logged to console window for easy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D03E-5630-BD4F-B4D2-56FF8B71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27" y="2709268"/>
            <a:ext cx="6463914" cy="1975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3568-C3D4-4C0E-BCB3-5909582A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08" y="2709268"/>
            <a:ext cx="3246631" cy="4094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3757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Panes When Embedding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7715-1DF7-95C7-B1DC-F0030C099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Report panes and action bar can be set in config object</a:t>
            </a:r>
          </a:p>
          <a:p>
            <a:pPr lvl="1"/>
            <a:r>
              <a:rPr lang="en-US" dirty="0"/>
              <a:t>Filter pane and Bookmarks pane available in View mode</a:t>
            </a:r>
          </a:p>
          <a:p>
            <a:pPr lvl="1"/>
            <a:r>
              <a:rPr lang="en-US" dirty="0"/>
              <a:t>Other panes only available in Edit mode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09" y="2495148"/>
            <a:ext cx="4012304" cy="42700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35949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D4CF-E80A-C45A-45A1-611A5B36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Showing and Hiding Report Panes in View Mode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1884-A7AD-8533-5AB4-9B00644BF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77711"/>
          </a:xfrm>
        </p:spPr>
        <p:txBody>
          <a:bodyPr/>
          <a:lstStyle/>
          <a:p>
            <a:r>
              <a:rPr lang="en-US" dirty="0"/>
              <a:t>You can hide and show panes after report has loaded using code</a:t>
            </a:r>
          </a:p>
          <a:p>
            <a:pPr lvl="1"/>
            <a:r>
              <a:rPr lang="en-US" dirty="0"/>
              <a:t>Show/Hide Filter Pane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Show/Hide Bookmarks Pane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74818-CAAD-DBF0-36C9-F2E3A0CD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46" y="2070417"/>
            <a:ext cx="5711780" cy="1348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39F7B-8C3F-2986-321F-211B326D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46" y="4235679"/>
            <a:ext cx="5157989" cy="1322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50601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D4CF-E80A-C45A-45A1-611A5B36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Display Option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1884-A7AD-8533-5AB4-9B00644BF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08817"/>
          </a:xfrm>
        </p:spPr>
        <p:txBody>
          <a:bodyPr/>
          <a:lstStyle/>
          <a:p>
            <a:r>
              <a:rPr lang="en-US" dirty="0"/>
              <a:t>Display Option can be set to Fit To Page, Fit To Width or Actual Size</a:t>
            </a:r>
          </a:p>
          <a:p>
            <a:pPr lvl="1"/>
            <a:r>
              <a:rPr lang="en-US" dirty="0"/>
              <a:t>Report settings for Display Option must be updated with a custom layout</a:t>
            </a:r>
          </a:p>
          <a:p>
            <a:pPr lvl="1"/>
            <a:r>
              <a:rPr lang="en-US" dirty="0"/>
              <a:t>Switch report to Fit to Page</a:t>
            </a:r>
          </a:p>
          <a:p>
            <a:pPr marL="55563" lvl="2"/>
            <a:endParaRPr lang="en-US" dirty="0"/>
          </a:p>
          <a:p>
            <a:pPr marL="179388" lvl="3"/>
            <a:br>
              <a:rPr lang="en-US" dirty="0"/>
            </a:br>
            <a:endParaRPr lang="en-US" dirty="0"/>
          </a:p>
          <a:p>
            <a:pPr marL="179388" lvl="3"/>
            <a:endParaRPr lang="en-US" dirty="0"/>
          </a:p>
          <a:p>
            <a:pPr lvl="1"/>
            <a:r>
              <a:rPr lang="en-US" dirty="0"/>
              <a:t>Switch report to Fit to Screen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Switch report to Actual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B73E4-4749-75A8-8613-43F7B1EF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31" y="2453803"/>
            <a:ext cx="6239814" cy="875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9A34A-0E5A-288F-3853-3A210631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31" y="3867633"/>
            <a:ext cx="6272011" cy="856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90102-A3D4-0385-6566-F9FD27F8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152" y="5262008"/>
            <a:ext cx="6252693" cy="830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96156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Custom Navigation with Pages and Bookmarks</a:t>
            </a:r>
          </a:p>
          <a:p>
            <a:r>
              <a:rPr lang="en-US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9896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900-A275-63D0-F239-EAC30F3D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Navigation Settings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BC59F-E8CB-DAF4-C6C2-DFBD9BB1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11" y="1243051"/>
            <a:ext cx="5837136" cy="1901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9A3C6A-A095-D83C-ED75-87972D45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80" y="3497262"/>
            <a:ext cx="1646063" cy="3042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161B97-A733-7853-6224-24F94492A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40" y="3516294"/>
            <a:ext cx="1802493" cy="3042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BE3312DF-0E3B-A14E-213D-78AE67B3A100}"/>
              </a:ext>
            </a:extLst>
          </p:cNvPr>
          <p:cNvSpPr/>
          <p:nvPr/>
        </p:nvSpPr>
        <p:spPr bwMode="auto">
          <a:xfrm flipH="1">
            <a:off x="523046" y="3970582"/>
            <a:ext cx="1570798" cy="481302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left navigation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14FBEF6-71A9-7426-8283-72E53D2E034A}"/>
              </a:ext>
            </a:extLst>
          </p:cNvPr>
          <p:cNvSpPr/>
          <p:nvPr/>
        </p:nvSpPr>
        <p:spPr bwMode="auto">
          <a:xfrm flipH="1">
            <a:off x="4743544" y="6183860"/>
            <a:ext cx="1938782" cy="481302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bottom navigation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8ED7BEB0-76FF-E777-8226-EB6B605E324C}"/>
              </a:ext>
            </a:extLst>
          </p:cNvPr>
          <p:cNvSpPr/>
          <p:nvPr/>
        </p:nvSpPr>
        <p:spPr bwMode="auto">
          <a:xfrm flipH="1">
            <a:off x="228185" y="2403512"/>
            <a:ext cx="1570798" cy="481302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 navigation</a:t>
            </a:r>
          </a:p>
        </p:txBody>
      </p:sp>
    </p:spTree>
    <p:extLst>
      <p:ext uri="{BB962C8B-B14F-4D97-AF65-F5344CB8AC3E}">
        <p14:creationId xmlns:p14="http://schemas.microsoft.com/office/powerpoint/2010/main" val="38240685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F0A7-5022-3EFD-64EB-FAB14A7B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Navigation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5981D-14CE-0DED-75C9-BB61548A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Custom Navigation can be added using pages or bookmarks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F8E1E-0306-A2A4-F6F8-2034BEE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4" y="1778715"/>
            <a:ext cx="6271912" cy="3595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2823A-D768-103B-5D41-AD6B6B297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77"/>
          <a:stretch/>
        </p:blipFill>
        <p:spPr>
          <a:xfrm>
            <a:off x="8434176" y="2647831"/>
            <a:ext cx="3053112" cy="33951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BB4BC6-EFB1-5AAE-E47B-B1FFDA2743EA}"/>
              </a:ext>
            </a:extLst>
          </p:cNvPr>
          <p:cNvCxnSpPr>
            <a:cxnSpLocks/>
          </p:cNvCxnSpPr>
          <p:nvPr/>
        </p:nvCxnSpPr>
        <p:spPr>
          <a:xfrm>
            <a:off x="5269236" y="3576501"/>
            <a:ext cx="3003411" cy="0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210812-C1C0-13F6-AFF9-3545126FCBEA}"/>
              </a:ext>
            </a:extLst>
          </p:cNvPr>
          <p:cNvCxnSpPr>
            <a:cxnSpLocks/>
          </p:cNvCxnSpPr>
          <p:nvPr/>
        </p:nvCxnSpPr>
        <p:spPr>
          <a:xfrm>
            <a:off x="5512992" y="4735285"/>
            <a:ext cx="2759655" cy="0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6143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17397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09F8-8D1F-0E9A-CE60-5C43482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 Report into Edit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7ABF-92B2-7F9B-022C-BB9D53512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Embed token requirements</a:t>
            </a:r>
          </a:p>
          <a:p>
            <a:pPr lvl="1"/>
            <a:r>
              <a:rPr lang="en-US" dirty="0"/>
              <a:t>To save report, ReportId in embed token must have </a:t>
            </a:r>
            <a:r>
              <a:rPr lang="en-US" dirty="0" err="1"/>
              <a:t>allowEdit</a:t>
            </a:r>
            <a:r>
              <a:rPr lang="en-US" dirty="0"/>
              <a:t> set to true</a:t>
            </a:r>
          </a:p>
          <a:p>
            <a:pPr lvl="1"/>
            <a:r>
              <a:rPr lang="en-US" dirty="0"/>
              <a:t>To perform Save As, embed token must have workspace ID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1E41-7BFE-CC9E-B08B-B54B0C81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6" y="2555609"/>
            <a:ext cx="6829703" cy="3538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929D-82B5-DBAE-448C-A455728D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3" y="6275392"/>
            <a:ext cx="5215944" cy="4345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79478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A9836-21AB-1A74-BE40-623D5EAD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GetReportEmbeddingData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12174-3929-1EB2-93F3-FF17E475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4" y="1218029"/>
            <a:ext cx="10695904" cy="5194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37392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Report Authoring and Customization with Power BI Embedding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permissions: </a:t>
            </a:r>
            <a:r>
              <a:rPr lang="en-US" b="1" dirty="0" err="1"/>
              <a:t>models.Permissions.All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b="1" dirty="0" err="1"/>
              <a:t>models.Permissions.ReadWrite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b="1" dirty="0" err="1"/>
              <a:t>models.Permissions.Copy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27698-D2AD-4630-8DB8-3B7B42ED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82" y="1674226"/>
            <a:ext cx="4669155" cy="135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2C06F-4E1B-42CC-9FDE-FE16A1F1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2" y="3585921"/>
            <a:ext cx="4817745" cy="13315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4484F-89E6-4688-83B7-6A90C9C14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"/>
          <a:stretch/>
        </p:blipFill>
        <p:spPr>
          <a:xfrm>
            <a:off x="906382" y="5474756"/>
            <a:ext cx="4754878" cy="127444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5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943-4D70-F4ED-4C13-3A3D039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Save-As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D024-6EF7-BF39-DA3F-CBADEDA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0134"/>
            <a:ext cx="7696615" cy="57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CD4486-14AA-01AD-F465-18A77D7F02D4}"/>
              </a:ext>
            </a:extLst>
          </p:cNvPr>
          <p:cNvSpPr/>
          <p:nvPr/>
        </p:nvSpPr>
        <p:spPr bwMode="auto">
          <a:xfrm>
            <a:off x="6599583" y="1222513"/>
            <a:ext cx="5138530" cy="49859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saved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event fires on both Save and </a:t>
            </a:r>
            <a:r>
              <a:rPr lang="en-US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SaveAs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6EA2B9-DE27-62C9-D860-E16C86B52EA3}"/>
              </a:ext>
            </a:extLst>
          </p:cNvPr>
          <p:cNvSpPr/>
          <p:nvPr/>
        </p:nvSpPr>
        <p:spPr bwMode="auto">
          <a:xfrm>
            <a:off x="6599583" y="2092148"/>
            <a:ext cx="5138530" cy="68246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to Web API to get new embed token with the report ID of the new report</a:t>
            </a:r>
          </a:p>
        </p:txBody>
      </p:sp>
    </p:spTree>
    <p:extLst>
      <p:ext uri="{BB962C8B-B14F-4D97-AF65-F5344CB8AC3E}">
        <p14:creationId xmlns:p14="http://schemas.microsoft.com/office/powerpoint/2010/main" val="16244147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EmbedTokenController</a:t>
            </a:r>
            <a:r>
              <a:rPr lang="en-US" dirty="0"/>
              <a:t> Calls </a:t>
            </a:r>
            <a:r>
              <a:rPr lang="en-US" dirty="0" err="1"/>
              <a:t>GetEmbedToken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5242E-6F84-BC95-93E7-11D7461D6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1" y="2811991"/>
            <a:ext cx="4651681" cy="24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19642-D4B5-E8B7-EAB8-1E8C46AA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3" y="2811991"/>
            <a:ext cx="3618963" cy="2393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38901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GetEmbedToken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1C89-2F6C-F1BD-6D6E-674F30B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5" y="1082582"/>
            <a:ext cx="7968275" cy="5721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54072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FA6F-53CB-5A9D-9109-24EEF08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</a:t>
            </a:r>
            <a:r>
              <a:rPr lang="en-US" dirty="0" err="1"/>
              <a:t>SaveAs</a:t>
            </a:r>
            <a:r>
              <a:rPr lang="en-US" dirty="0"/>
              <a:t>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8115-4D73-09D5-ABE1-E48BD8C0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76" y="1438452"/>
            <a:ext cx="6761408" cy="2308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B9E2808-3FDF-9070-5A7A-0FAD457F4E6A}"/>
              </a:ext>
            </a:extLst>
          </p:cNvPr>
          <p:cNvSpPr/>
          <p:nvPr/>
        </p:nvSpPr>
        <p:spPr bwMode="auto">
          <a:xfrm flipH="1">
            <a:off x="314324" y="2592801"/>
            <a:ext cx="1304386" cy="427383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F275ED-1EC6-A63F-99F7-83180174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76" y="4006878"/>
            <a:ext cx="4842456" cy="97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82773-E0B4-4382-81C8-62BD6146B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476" y="5417418"/>
            <a:ext cx="3979572" cy="10894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44821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8C0-68B4-FBE4-0E86-3713A383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Copy of Report to a Target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171F4-9A4D-9E0C-4ED3-5B4B59FD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02" y="1699618"/>
            <a:ext cx="3477296" cy="732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594FD-2F71-E9FA-1B00-AC1B4690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02" y="3272372"/>
            <a:ext cx="4069080" cy="847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3001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9897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DA56-D6C5-5A7C-935D-2FBBC5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74852-7ACD-CB0D-7B55-FBA70F0D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44" y="1242489"/>
            <a:ext cx="3326607" cy="2365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E58889-A043-3880-E85F-B85F1334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44" y="3943965"/>
            <a:ext cx="4891891" cy="2066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03638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A79B-97BA-DC24-65E0-9EFD6715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Page to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3BBD6-2106-E163-FC81-7470FC27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18" y="1824232"/>
            <a:ext cx="7163421" cy="175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77454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8929-4CE4-5600-BD4D-BC9F548B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Visual Capabilities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8B593-2D45-FD41-A563-2165A5FE3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Visual capabilities can be queried to determine data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C0766-0B90-1873-4B85-AFB86BC4C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54"/>
          <a:stretch/>
        </p:blipFill>
        <p:spPr>
          <a:xfrm>
            <a:off x="982660" y="3065356"/>
            <a:ext cx="3895859" cy="1264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4DEE9-5A72-3F7B-8213-0266F226F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1" y="1998137"/>
            <a:ext cx="3895859" cy="784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0C98-198B-86A7-82C6-A217E11A4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60" y="4529511"/>
            <a:ext cx="3721994" cy="1459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76368-F73E-ECD5-3B98-F73528AA61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49"/>
          <a:stretch/>
        </p:blipFill>
        <p:spPr>
          <a:xfrm>
            <a:off x="5506720" y="2196667"/>
            <a:ext cx="5697398" cy="4038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E162E7-01B9-AAE7-D13F-D1CE8B88F0D2}"/>
              </a:ext>
            </a:extLst>
          </p:cNvPr>
          <p:cNvSpPr/>
          <p:nvPr/>
        </p:nvSpPr>
        <p:spPr bwMode="auto">
          <a:xfrm>
            <a:off x="9834880" y="3596054"/>
            <a:ext cx="1322558" cy="25507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775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81A92-4CEB-FFCA-69DA-8EB51382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1" y="1813833"/>
            <a:ext cx="9723324" cy="49901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063A-5E29-6ABC-8E1C-A3C1F92F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Targets for Columns and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14D96-B392-6499-0DF3-805EA827F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Adding fields to data roles requires creation of column targets and measure targets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Simple example of creating a visual and adding targets for its data 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00043-A176-0B2D-A389-7546B6CE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1" y="1670469"/>
            <a:ext cx="10329630" cy="2191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DCF6C-5720-76A9-C694-2B74F676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1" y="4535146"/>
            <a:ext cx="8605470" cy="22688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567195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0656-7862-FF93-D3D2-F31A26D7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Table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DBEB1-C077-DEFB-24D2-F0B26D56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34309"/>
            <a:ext cx="11109526" cy="4525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04F78-C850-1E22-01AD-7E93CC1D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41" y="3268137"/>
            <a:ext cx="3895859" cy="784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77892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C9D2-F536-20D4-8E9B-91C17AA2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Column Chart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ACF94-7E6E-CAA8-A31F-B8976FD3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59" y="1247320"/>
            <a:ext cx="11752510" cy="3030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02620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C219-6FFD-EB5C-6A59-82DB2844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Map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B4629-DE4A-0FDA-64DB-EB3DAADB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1331701"/>
            <a:ext cx="11599723" cy="3626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221368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235C-F445-0BAD-D8FF-7DACDC68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Types Available for Programmatic Creation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0C1E9-04AE-2BA1-DCBA-B5FF9BD9B91E}"/>
              </a:ext>
            </a:extLst>
          </p:cNvPr>
          <p:cNvGrpSpPr/>
          <p:nvPr/>
        </p:nvGrpSpPr>
        <p:grpSpPr>
          <a:xfrm>
            <a:off x="314324" y="1247405"/>
            <a:ext cx="11678478" cy="4716074"/>
            <a:chOff x="314324" y="1963023"/>
            <a:chExt cx="9364198" cy="36923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F3A3B5-086A-D348-A74E-49AF3E866F32}"/>
                </a:ext>
              </a:extLst>
            </p:cNvPr>
            <p:cNvSpPr/>
            <p:nvPr/>
          </p:nvSpPr>
          <p:spPr bwMode="auto">
            <a:xfrm>
              <a:off x="314324" y="1963023"/>
              <a:ext cx="2110824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actionButton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areaChart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basicShape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card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clusteredBarChart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clusteredColumnChart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debugVisual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Decomposition Tree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donutChart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esriVisual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1AF0FA-1B2F-0721-9BF8-EC4DB0B30D9F}"/>
                </a:ext>
              </a:extLst>
            </p:cNvPr>
            <p:cNvSpPr/>
            <p:nvPr/>
          </p:nvSpPr>
          <p:spPr bwMode="auto">
            <a:xfrm>
              <a:off x="2585949" y="1963023"/>
              <a:ext cx="3021910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filledMap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funnel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gauge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hundredPercentStackedBarChart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hundredPercentStackedColumnChart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image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keyDriversVisual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kpi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lineChart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lineClusteredColumnComboChart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lineStackedColumnComboChart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FD0FB2-E9DA-27F6-851F-81DE283FA982}"/>
                </a:ext>
              </a:extLst>
            </p:cNvPr>
            <p:cNvSpPr/>
            <p:nvPr/>
          </p:nvSpPr>
          <p:spPr bwMode="auto">
            <a:xfrm>
              <a:off x="5768659" y="1963023"/>
              <a:ext cx="1924227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multiRowCard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pieChart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pivotTable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PowerApps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pythonVisual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qnaVisual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ribbonChart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scatterChart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scriptVisual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shapeMap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slicer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stackedAreaChart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64429-2229-73AE-AF0C-185C3932CD60}"/>
                </a:ext>
              </a:extLst>
            </p:cNvPr>
            <p:cNvSpPr/>
            <p:nvPr/>
          </p:nvSpPr>
          <p:spPr bwMode="auto">
            <a:xfrm>
              <a:off x="7853686" y="1963023"/>
              <a:ext cx="1824836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tableEx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textbox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treemap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waterfallChart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2661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9541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Names of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90B4-3027-5344-9EDD-ACE37E055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You can discover page names and visual names using Demo01 events explorer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scenarios, you might want to hard-code page and visual names into your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06F4C-A97E-7614-0F2C-1C9FC1E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73" y="5145294"/>
            <a:ext cx="6751054" cy="140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BCCFE-657F-F5D3-2201-A02FF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" y="1737214"/>
            <a:ext cx="10066724" cy="2723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009633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Static Custom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1DE78-CC30-7248-E61A-502923818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set </a:t>
            </a:r>
            <a:r>
              <a:rPr lang="en-US" b="1" dirty="0"/>
              <a:t>x</a:t>
            </a:r>
            <a:r>
              <a:rPr lang="en-US" dirty="0"/>
              <a:t> position, </a:t>
            </a:r>
            <a:r>
              <a:rPr lang="en-US" b="1" dirty="0"/>
              <a:t>y</a:t>
            </a:r>
            <a:r>
              <a:rPr lang="en-US" dirty="0"/>
              <a:t> position, </a:t>
            </a:r>
            <a:r>
              <a:rPr lang="en-US" b="1" dirty="0"/>
              <a:t>width</a:t>
            </a:r>
            <a:r>
              <a:rPr lang="en-US" dirty="0"/>
              <a:t> and </a:t>
            </a:r>
            <a:r>
              <a:rPr lang="en-US" b="1" dirty="0"/>
              <a:t>height</a:t>
            </a:r>
            <a:r>
              <a:rPr lang="en-US" dirty="0"/>
              <a:t> for each visual in a custom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83A67-4F56-49A8-6D42-6D35392D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7" y="1725788"/>
            <a:ext cx="10741772" cy="5078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397231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076-A168-79BD-25F4-1896B3F1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Creating a Dynamic Custom Layout without Hard-coded 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963BB-5BC7-FD2C-2BA9-9415C8CB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" y="1055064"/>
            <a:ext cx="6511816" cy="5746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069F3-8105-7DC4-C6AE-AC149BF3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76" y="5686425"/>
            <a:ext cx="7057623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2B884-906A-CFD2-F732-F9B97E40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1211229"/>
            <a:ext cx="5217159" cy="157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A859A-F5A7-CC08-4186-0832BC96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10" y="3053988"/>
            <a:ext cx="5217159" cy="20351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53033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 Single Visual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86F49-5500-B0ED-B70A-2EC674638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Create a custom layout that only display a single visual</a:t>
            </a:r>
          </a:p>
          <a:p>
            <a:pPr lvl="1"/>
            <a:r>
              <a:rPr lang="en-US" dirty="0"/>
              <a:t>Visual can be sized to full width and height of report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defaultLayout</a:t>
            </a:r>
            <a:r>
              <a:rPr lang="en-US" dirty="0"/>
              <a:t> to hide all other visuals by default.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42EF9-9CF4-0A9D-2735-C56DEE4D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2530606"/>
            <a:ext cx="6315556" cy="43686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1952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Developer Sample: </a:t>
            </a:r>
            <a:r>
              <a:rPr lang="en-US" dirty="0" err="1"/>
              <a:t>AuthoringAndCustomization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Developer sample demonstrates App-Owns-Data embedding techniques</a:t>
            </a: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Download from </a:t>
            </a:r>
            <a:r>
              <a:rPr lang="en-US" sz="1600" b="1" dirty="0">
                <a:solidFill>
                  <a:srgbClr val="0078D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PowerBiDevCamp/</a:t>
            </a:r>
            <a:r>
              <a:rPr lang="en-US" sz="1600" b="1" dirty="0">
                <a:solidFill>
                  <a:srgbClr val="82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PBIE-Authoring-And-Customization</a:t>
            </a:r>
            <a:r>
              <a:rPr lang="en-US" dirty="0"/>
              <a:t> </a:t>
            </a:r>
            <a:endParaRPr lang="en-US" b="1" dirty="0">
              <a:solidFill>
                <a:srgbClr val="68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2A8C1-9EF6-AA68-5BBD-CCF38601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633443"/>
            <a:ext cx="2526808" cy="399482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40B041-546E-FB47-F00E-2E54C671479B}"/>
              </a:ext>
            </a:extLst>
          </p:cNvPr>
          <p:cNvSpPr/>
          <p:nvPr/>
        </p:nvSpPr>
        <p:spPr bwMode="auto">
          <a:xfrm>
            <a:off x="4157397" y="4331461"/>
            <a:ext cx="930866" cy="736600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{F5}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EA790-260B-DA58-1D5D-C4717BE0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826" y="2633443"/>
            <a:ext cx="5956158" cy="3989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using Custom Layouts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341376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763E-501A-5F6D-FC0A-90994783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Navigation using Bookmarks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62B65-B673-AF26-FFB7-11D59F547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Let's start by adding navigation using bookmarks defined inside the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B6906-5284-FAC5-7832-80B2BF34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1790890"/>
            <a:ext cx="7149363" cy="428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5E1885-818A-E1E0-EE65-685C3FF4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689" y="1790890"/>
            <a:ext cx="3779949" cy="3009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410814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 Custom Bookmark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23E31-EA36-2B26-1D9B-8D00BF6A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497520"/>
            <a:ext cx="8609483" cy="488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A2C2-5154-74E0-7EB8-236CB0AEC2BD}"/>
              </a:ext>
            </a:extLst>
          </p:cNvPr>
          <p:cNvSpPr/>
          <p:nvPr/>
        </p:nvSpPr>
        <p:spPr bwMode="auto">
          <a:xfrm>
            <a:off x="486646" y="4373620"/>
            <a:ext cx="7925833" cy="39055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C42EF-51F9-7DF6-83E6-EA308C95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129" y="1497520"/>
            <a:ext cx="3103808" cy="3508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147922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Persisted Bookmarks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8E3-1B76-1349-C90A-73135038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3" y="1288573"/>
            <a:ext cx="6798359" cy="4417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267138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using Custom Layouts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13692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Initializing and Customizing Report Pages</a:t>
            </a:r>
          </a:p>
          <a:p>
            <a:r>
              <a:rPr lang="en-US" dirty="0"/>
              <a:t>Creating Custom Navigation with Pages and Bookmarks</a:t>
            </a:r>
          </a:p>
          <a:p>
            <a:r>
              <a:rPr lang="en-US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(powerbi.js)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46550"/>
          </a:xfrm>
        </p:spPr>
        <p:txBody>
          <a:bodyPr/>
          <a:lstStyle/>
          <a:p>
            <a:r>
              <a:rPr lang="en-US" sz="2400" dirty="0"/>
              <a:t>Power BI JavaScript API used to embed resources in browser</a:t>
            </a:r>
          </a:p>
          <a:p>
            <a:pPr lvl="1"/>
            <a:r>
              <a:rPr lang="en-US" sz="2000" dirty="0"/>
              <a:t>Client-side JavaScript API required to develop with Power BI embedding</a:t>
            </a:r>
          </a:p>
          <a:p>
            <a:pPr lvl="1"/>
            <a:r>
              <a:rPr lang="en-US" sz="2000" dirty="0"/>
              <a:t>Documentation is titled </a:t>
            </a:r>
            <a:r>
              <a:rPr lang="en-US" sz="2000" b="1" dirty="0"/>
              <a:t>Power BI embedded analytics Client APIs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https://docs.microsoft.com/en-us/javascript/api/overview/powerbi/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10210-4C5A-15F9-325E-F6E3E118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7" y="2851327"/>
            <a:ext cx="8523257" cy="39626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00342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484F-6AA8-6013-F51B-C0438DA9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powerbi.js using TypeScript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25C9-E023-E7D4-C1B3-67FE3C206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You can write code which program powerbi.js using JavaScript or TypeScript</a:t>
            </a:r>
          </a:p>
          <a:p>
            <a:pPr lvl="1"/>
            <a:r>
              <a:rPr lang="en-US" dirty="0"/>
              <a:t>Using TypeScript adds strongly-typed programming and much better IntelliSense</a:t>
            </a:r>
          </a:p>
          <a:p>
            <a:pPr lvl="1"/>
            <a:r>
              <a:rPr lang="en-US" b="1" dirty="0" err="1"/>
              <a:t>AuthoringAndCustomization</a:t>
            </a:r>
            <a:r>
              <a:rPr lang="en-US" dirty="0"/>
              <a:t> project demonstrates programming with TypeScript </a:t>
            </a:r>
          </a:p>
          <a:p>
            <a:pPr lvl="1"/>
            <a:r>
              <a:rPr lang="en-US" dirty="0"/>
              <a:t>TypeScript code in project is compiled into JavaScript using webpack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5F4B-012D-688F-709A-D13206F9E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29"/>
          <a:stretch/>
        </p:blipFill>
        <p:spPr>
          <a:xfrm>
            <a:off x="1292087" y="2877898"/>
            <a:ext cx="6261652" cy="39559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70782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BF61-FB04-4844-9364-F923E52D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Report Object in Chrome Dev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F2ACC-E5F2-26C2-E635-972B45996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33"/>
          <a:stretch/>
        </p:blipFill>
        <p:spPr>
          <a:xfrm>
            <a:off x="622437" y="1263041"/>
            <a:ext cx="6444285" cy="23753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D5D14-F6A2-EDAF-76FD-EBF620A2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7" y="3766693"/>
            <a:ext cx="8764524" cy="30373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9D9C13-4CCC-21D6-88BC-6BC7CD2E2C55}"/>
              </a:ext>
            </a:extLst>
          </p:cNvPr>
          <p:cNvCxnSpPr>
            <a:cxnSpLocks/>
          </p:cNvCxnSpPr>
          <p:nvPr/>
        </p:nvCxnSpPr>
        <p:spPr>
          <a:xfrm>
            <a:off x="2226761" y="3484441"/>
            <a:ext cx="4651117" cy="1524881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86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391E529-45FB-4587-8BF4-73FCD0A16086}"/>
              </a:ext>
            </a:extLst>
          </p:cNvPr>
          <p:cNvSpPr/>
          <p:nvPr/>
        </p:nvSpPr>
        <p:spPr bwMode="auto">
          <a:xfrm>
            <a:off x="245534" y="3424369"/>
            <a:ext cx="12190942" cy="3095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E794B6-F65B-4A6D-A752-6F65593E0F4A}"/>
              </a:ext>
            </a:extLst>
          </p:cNvPr>
          <p:cNvSpPr/>
          <p:nvPr/>
        </p:nvSpPr>
        <p:spPr>
          <a:xfrm>
            <a:off x="5833235" y="2995296"/>
            <a:ext cx="2135950" cy="72527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D70440-8042-4677-94A8-7ED1DFF9CC39}"/>
              </a:ext>
            </a:extLst>
          </p:cNvPr>
          <p:cNvGrpSpPr/>
          <p:nvPr/>
        </p:nvGrpSpPr>
        <p:grpSpPr>
          <a:xfrm>
            <a:off x="8056075" y="2006368"/>
            <a:ext cx="2655269" cy="1068429"/>
            <a:chOff x="7776839" y="1735951"/>
            <a:chExt cx="3858733" cy="16930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85EA9BD-5888-47CA-AC2D-6064A3B5227E}"/>
                </a:ext>
              </a:extLst>
            </p:cNvPr>
            <p:cNvSpPr/>
            <p:nvPr/>
          </p:nvSpPr>
          <p:spPr>
            <a:xfrm>
              <a:off x="8531532" y="2439323"/>
              <a:ext cx="3104040" cy="98967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7118FE-572C-4BBC-B09B-577463904EA5}"/>
                </a:ext>
              </a:extLst>
            </p:cNvPr>
            <p:cNvCxnSpPr/>
            <p:nvPr/>
          </p:nvCxnSpPr>
          <p:spPr>
            <a:xfrm>
              <a:off x="7776839" y="1735951"/>
              <a:ext cx="648070" cy="659169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5DC72B79-5F80-4A3B-8295-0F7D97C3705A}"/>
              </a:ext>
            </a:extLst>
          </p:cNvPr>
          <p:cNvSpPr/>
          <p:nvPr/>
        </p:nvSpPr>
        <p:spPr>
          <a:xfrm>
            <a:off x="8612655" y="3557089"/>
            <a:ext cx="1545547" cy="725278"/>
          </a:xfrm>
          <a:prstGeom prst="flowChartMagneticDisk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ACD6DB-53A8-4DF9-B8F5-DC634E87F46B}"/>
              </a:ext>
            </a:extLst>
          </p:cNvPr>
          <p:cNvCxnSpPr>
            <a:cxnSpLocks/>
          </p:cNvCxnSpPr>
          <p:nvPr/>
        </p:nvCxnSpPr>
        <p:spPr>
          <a:xfrm>
            <a:off x="5523388" y="3152633"/>
            <a:ext cx="0" cy="32820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74303F-3851-43CE-9265-4316BD911E2C}"/>
              </a:ext>
            </a:extLst>
          </p:cNvPr>
          <p:cNvCxnSpPr>
            <a:cxnSpLocks/>
          </p:cNvCxnSpPr>
          <p:nvPr/>
        </p:nvCxnSpPr>
        <p:spPr>
          <a:xfrm>
            <a:off x="5622149" y="3152632"/>
            <a:ext cx="0" cy="328208"/>
          </a:xfrm>
          <a:prstGeom prst="straightConnector1">
            <a:avLst/>
          </a:prstGeom>
          <a:ln w="38100">
            <a:solidFill>
              <a:srgbClr val="A5002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55DFB2-0736-4F2A-92A5-DEBDACF08E59}"/>
              </a:ext>
            </a:extLst>
          </p:cNvPr>
          <p:cNvGrpSpPr/>
          <p:nvPr/>
        </p:nvGrpSpPr>
        <p:grpSpPr>
          <a:xfrm>
            <a:off x="1694128" y="4266908"/>
            <a:ext cx="5540706" cy="1204054"/>
            <a:chOff x="372955" y="3643911"/>
            <a:chExt cx="8051954" cy="190796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8CB3C36-9934-40C4-99A2-E5EEC6404608}"/>
                </a:ext>
              </a:extLst>
            </p:cNvPr>
            <p:cNvSpPr/>
            <p:nvPr/>
          </p:nvSpPr>
          <p:spPr>
            <a:xfrm>
              <a:off x="4472958" y="4402584"/>
              <a:ext cx="3104040" cy="11492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7480CB-EE2C-453B-B7C0-CCC8D6CCD565}"/>
                </a:ext>
              </a:extLst>
            </p:cNvPr>
            <p:cNvSpPr/>
            <p:nvPr/>
          </p:nvSpPr>
          <p:spPr>
            <a:xfrm>
              <a:off x="372955" y="4402584"/>
              <a:ext cx="3104040" cy="1149288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4C6C57-B1F6-4F97-B940-80D846FB4D23}"/>
                </a:ext>
              </a:extLst>
            </p:cNvPr>
            <p:cNvCxnSpPr>
              <a:cxnSpLocks/>
            </p:cNvCxnSpPr>
            <p:nvPr/>
          </p:nvCxnSpPr>
          <p:spPr>
            <a:xfrm>
              <a:off x="5952477" y="3758583"/>
              <a:ext cx="0" cy="52008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FDF14D-09C3-433D-9833-E93BCECEB7D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58582"/>
              <a:ext cx="0" cy="520083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777AF5-79C4-467C-A992-E36676F0A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118" y="3643911"/>
              <a:ext cx="765791" cy="726861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11A943-701C-4E45-92CF-823F71A12B9F}"/>
                </a:ext>
              </a:extLst>
            </p:cNvPr>
            <p:cNvCxnSpPr>
              <a:cxnSpLocks/>
            </p:cNvCxnSpPr>
            <p:nvPr/>
          </p:nvCxnSpPr>
          <p:spPr>
            <a:xfrm>
              <a:off x="3684233" y="4977228"/>
              <a:ext cx="656207" cy="1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HomeController</a:t>
            </a:r>
            <a:r>
              <a:rPr lang="en-US" sz="2000" dirty="0"/>
              <a:t> returns HTML page to browser with </a:t>
            </a:r>
            <a:r>
              <a:rPr lang="en-US" sz="2000" dirty="0" err="1"/>
              <a:t>viewModel</a:t>
            </a:r>
            <a:endParaRPr lang="en-US" sz="2000" dirty="0"/>
          </a:p>
          <a:p>
            <a:pPr marL="404813" lvl="1" indent="0">
              <a:buNone/>
            </a:pPr>
            <a:r>
              <a:rPr lang="en-US" sz="1600" dirty="0"/>
              <a:t>Each demo page runs as a single page application (SPA)</a:t>
            </a:r>
          </a:p>
          <a:p>
            <a:pPr marL="404813" lvl="1" indent="0">
              <a:buNone/>
            </a:pPr>
            <a:r>
              <a:rPr lang="en-US" sz="1600" dirty="0"/>
              <a:t>Some demo pages require </a:t>
            </a:r>
            <a:r>
              <a:rPr lang="en-US" sz="1600" dirty="0" err="1"/>
              <a:t>WebApi</a:t>
            </a:r>
            <a:r>
              <a:rPr lang="en-US" sz="1600" dirty="0"/>
              <a:t> callbacks after initial page has loaded</a:t>
            </a:r>
          </a:p>
          <a:p>
            <a:pPr marL="404813" lvl="1" indent="0">
              <a:buNone/>
            </a:pP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22" y="2860402"/>
            <a:ext cx="2341057" cy="25184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8C02A2-13E6-3EDB-6CD5-8551CA51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445" y="3987125"/>
            <a:ext cx="2531364" cy="24323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45895-310A-0E52-7B10-65E376AED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482" y="3574384"/>
            <a:ext cx="3317826" cy="691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94B77F-3748-BEC7-56A3-F087B4D31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98" y="3357935"/>
            <a:ext cx="3123162" cy="1685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29328</TotalTime>
  <Words>1041</Words>
  <Application>Microsoft Office PowerPoint</Application>
  <PresentationFormat>Custom</PresentationFormat>
  <Paragraphs>219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Report Authoring and Customization with Power BI Embedding</vt:lpstr>
      <vt:lpstr>Welcome to Power BI Dev Camp</vt:lpstr>
      <vt:lpstr>Developer Sample: AuthoringAndCustomization</vt:lpstr>
      <vt:lpstr>Agenda</vt:lpstr>
      <vt:lpstr>Power BI JavaScript API (powerbi.js)</vt:lpstr>
      <vt:lpstr>Hello World with powerbi.js using TypeScript</vt:lpstr>
      <vt:lpstr>Viewing Report Object in Chrome Dev Tools</vt:lpstr>
      <vt:lpstr>Solution Architecture</vt:lpstr>
      <vt:lpstr>Exploring powerbi.js Events</vt:lpstr>
      <vt:lpstr>Initializing Panes When Embedding a Report</vt:lpstr>
      <vt:lpstr>Showing and Hiding Report Panes in View Mode </vt:lpstr>
      <vt:lpstr>Updating the Display Option Setting</vt:lpstr>
      <vt:lpstr>Agenda</vt:lpstr>
      <vt:lpstr>Report Navigation Settings</vt:lpstr>
      <vt:lpstr>Creating a Custom Navigation Scheme</vt:lpstr>
      <vt:lpstr>Agenda</vt:lpstr>
      <vt:lpstr>Moving a Report into Edit Mode</vt:lpstr>
      <vt:lpstr>GetReportEmbeddingData</vt:lpstr>
      <vt:lpstr>Showing and Hiding the Save and Save as Menus</vt:lpstr>
      <vt:lpstr>Implementing the Save-As Redirect</vt:lpstr>
      <vt:lpstr>EmbedTokenController Calls GetEmbedToken</vt:lpstr>
      <vt:lpstr>GetEmbedToken</vt:lpstr>
      <vt:lpstr>Using a Custom SaveAs Dialog</vt:lpstr>
      <vt:lpstr>Saving Copy of Report to a Target Workspace</vt:lpstr>
      <vt:lpstr>Agenda</vt:lpstr>
      <vt:lpstr>PowerPoint Presentation</vt:lpstr>
      <vt:lpstr>Adding a Page to a Report</vt:lpstr>
      <vt:lpstr>Understanding Visual Capabilities</vt:lpstr>
      <vt:lpstr>Defining Targets for Columns and Measures</vt:lpstr>
      <vt:lpstr>Creating a Table Visual</vt:lpstr>
      <vt:lpstr>Create a Column Chart Visual</vt:lpstr>
      <vt:lpstr>Create a Map Visual</vt:lpstr>
      <vt:lpstr>Visual Types Available for Programmatic Creation</vt:lpstr>
      <vt:lpstr>Agenda</vt:lpstr>
      <vt:lpstr>Getting the Names of Pages and Visuals</vt:lpstr>
      <vt:lpstr>Creating a Static Custom Layout</vt:lpstr>
      <vt:lpstr>Creating a Dynamic Custom Layout without Hard-coded IDs</vt:lpstr>
      <vt:lpstr>Displaying a Single Visual </vt:lpstr>
      <vt:lpstr>Agenda</vt:lpstr>
      <vt:lpstr>Adding Custom Navigation using Bookmarks</vt:lpstr>
      <vt:lpstr>Capturing a Custom Bookmark</vt:lpstr>
      <vt:lpstr>Working with Persisted Bookmarks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261</cp:revision>
  <cp:lastPrinted>2019-05-02T20:11:39Z</cp:lastPrinted>
  <dcterms:created xsi:type="dcterms:W3CDTF">2018-09-21T01:16:59Z</dcterms:created>
  <dcterms:modified xsi:type="dcterms:W3CDTF">2022-04-27T22:28:18Z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